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Cavea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351bde82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351bde82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20cc38a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20cc38a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dfcc37b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dfcc37b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dfcc37b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dfcc37b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1c463de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1c463de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dfcc37b5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dfcc37b5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20cc38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20cc38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1faa98a4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1faa98a4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2c1b01e8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2c1b01e8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2c1b01e8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2c1b01e8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3ca1d9b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3ca1d9b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351bde82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351bde82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3ca1d9b4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3ca1d9b4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fe52acf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fe52acf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fe52acf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fe52acf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E8EAED"/>
                </a:solidFill>
                <a:highlight>
                  <a:srgbClr val="202124"/>
                </a:highlight>
                <a:latin typeface="Roboto"/>
                <a:ea typeface="Roboto"/>
                <a:cs typeface="Roboto"/>
                <a:sym typeface="Roboto"/>
              </a:rPr>
              <a:t>How does Makey Makey work? Makey Makey work just like a USB keyboard or mouse, sending keyboard (WASD, spacebar, etc) and mouse (left click, right click, etc) signals to your computer. Makey Makey Classic works through opening and closing circuits, just like any other button.</a:t>
            </a:r>
            <a:endParaRPr sz="1500">
              <a:solidFill>
                <a:srgbClr val="E8EAED"/>
              </a:solidFill>
              <a:highlight>
                <a:srgbClr val="202124"/>
              </a:highlight>
              <a:latin typeface="Roboto"/>
              <a:ea typeface="Roboto"/>
              <a:cs typeface="Roboto"/>
              <a:sym typeface="Roboto"/>
            </a:endParaRPr>
          </a:p>
          <a:p>
            <a:pPr indent="0" lvl="0" marL="0" rtl="0" algn="l">
              <a:spcBef>
                <a:spcPts val="0"/>
              </a:spcBef>
              <a:spcAft>
                <a:spcPts val="0"/>
              </a:spcAft>
              <a:buNone/>
            </a:pPr>
            <a:r>
              <a:t/>
            </a:r>
            <a:endParaRPr sz="1500">
              <a:solidFill>
                <a:srgbClr val="E8EAED"/>
              </a:solidFill>
              <a:highlight>
                <a:srgbClr val="202124"/>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8fe52acf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fe52acf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2c1b01e8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2c1b01e8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2655a2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2655a2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2c1b01e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2c1b01e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2655a28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2655a28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oQQ_x8RGFTVoHuoRJ1nWR6cmWx3UyB6T/view" TargetMode="External"/><Relationship Id="rId4" Type="http://schemas.openxmlformats.org/officeDocument/2006/relationships/image" Target="../media/image18.png"/><Relationship Id="rId5" Type="http://schemas.openxmlformats.org/officeDocument/2006/relationships/hyperlink" Target="http://drive.google.com/file/d/1mhx_NX5ZGHeDtfWuO2bErgiwLodFHqKA/view" TargetMode="External"/><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jp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7.jp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cratch.mit.edu/"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916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Monster Makey</a:t>
            </a:r>
            <a:endParaRPr/>
          </a:p>
        </p:txBody>
      </p:sp>
      <p:sp>
        <p:nvSpPr>
          <p:cNvPr id="55" name="Google Shape;55;p13"/>
          <p:cNvSpPr txBox="1"/>
          <p:nvPr>
            <p:ph idx="1" type="subTitle"/>
          </p:nvPr>
        </p:nvSpPr>
        <p:spPr>
          <a:xfrm>
            <a:off x="311700" y="166137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Kevin Rubio</a:t>
            </a:r>
            <a:endParaRPr/>
          </a:p>
          <a:p>
            <a:pPr indent="0" lvl="0" marL="0" rtl="0" algn="ctr">
              <a:spcBef>
                <a:spcPts val="0"/>
              </a:spcBef>
              <a:spcAft>
                <a:spcPts val="0"/>
              </a:spcAft>
              <a:buNone/>
            </a:pPr>
            <a:r>
              <a:rPr lang="en"/>
              <a:t>Jasmine Roach</a:t>
            </a:r>
            <a:endParaRPr/>
          </a:p>
          <a:p>
            <a:pPr indent="0" lvl="0" marL="0" rtl="0" algn="ctr">
              <a:spcBef>
                <a:spcPts val="0"/>
              </a:spcBef>
              <a:spcAft>
                <a:spcPts val="0"/>
              </a:spcAft>
              <a:buNone/>
            </a:pPr>
            <a:r>
              <a:rPr lang="en"/>
              <a:t>Sam Downs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highlight>
                  <a:srgbClr val="FFFFFF"/>
                </a:highlight>
              </a:rPr>
              <a:t>Workshop Description</a:t>
            </a:r>
            <a:endParaRPr sz="3800"/>
          </a:p>
        </p:txBody>
      </p:sp>
      <p:sp>
        <p:nvSpPr>
          <p:cNvPr id="120" name="Google Shape;120;p22"/>
          <p:cNvSpPr txBox="1"/>
          <p:nvPr>
            <p:ph idx="1" type="body"/>
          </p:nvPr>
        </p:nvSpPr>
        <p:spPr>
          <a:xfrm>
            <a:off x="311700" y="1136975"/>
            <a:ext cx="3059100" cy="3432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Open up Audacity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audacity head to “File”, “Import”, “Audio”, and select all the .mp3 files in the “Presentation_Sounds”  folder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Finally you should be able to see multiple tracks with separate “soundwaves” on your screen.</a:t>
            </a:r>
            <a:endParaRPr>
              <a:solidFill>
                <a:schemeClr val="dk1"/>
              </a:solidFill>
            </a:endParaRPr>
          </a:p>
        </p:txBody>
      </p:sp>
      <p:pic>
        <p:nvPicPr>
          <p:cNvPr id="121" name="Google Shape;121;p22"/>
          <p:cNvPicPr preferRelativeResize="0"/>
          <p:nvPr/>
        </p:nvPicPr>
        <p:blipFill>
          <a:blip r:embed="rId3">
            <a:alphaModFix/>
          </a:blip>
          <a:stretch>
            <a:fillRect/>
          </a:stretch>
        </p:blipFill>
        <p:spPr>
          <a:xfrm>
            <a:off x="2778775" y="1136975"/>
            <a:ext cx="356598" cy="356598"/>
          </a:xfrm>
          <a:prstGeom prst="rect">
            <a:avLst/>
          </a:prstGeom>
          <a:noFill/>
          <a:ln>
            <a:noFill/>
          </a:ln>
        </p:spPr>
      </p:pic>
      <p:pic>
        <p:nvPicPr>
          <p:cNvPr id="122" name="Google Shape;122;p22"/>
          <p:cNvPicPr preferRelativeResize="0"/>
          <p:nvPr/>
        </p:nvPicPr>
        <p:blipFill>
          <a:blip r:embed="rId4">
            <a:alphaModFix/>
          </a:blip>
          <a:stretch>
            <a:fillRect/>
          </a:stretch>
        </p:blipFill>
        <p:spPr>
          <a:xfrm>
            <a:off x="3960800" y="1378050"/>
            <a:ext cx="3701576" cy="225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Saving the project</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Note that saving the project is not the same as saving the audio files </a:t>
            </a:r>
            <a:endParaRPr/>
          </a:p>
          <a:p>
            <a:pPr indent="-342900" lvl="0" marL="457200" rtl="0" algn="l">
              <a:spcBef>
                <a:spcPts val="0"/>
              </a:spcBef>
              <a:spcAft>
                <a:spcPts val="0"/>
              </a:spcAft>
              <a:buSzPts val="1800"/>
              <a:buChar char="●"/>
            </a:pPr>
            <a:r>
              <a:rPr lang="en"/>
              <a:t>To save the project, go to file, save project, save project as…</a:t>
            </a:r>
            <a:endParaRPr/>
          </a:p>
        </p:txBody>
      </p:sp>
      <p:pic>
        <p:nvPicPr>
          <p:cNvPr id="129" name="Google Shape;129;p23"/>
          <p:cNvPicPr preferRelativeResize="0"/>
          <p:nvPr/>
        </p:nvPicPr>
        <p:blipFill>
          <a:blip r:embed="rId3">
            <a:alphaModFix/>
          </a:blip>
          <a:stretch>
            <a:fillRect/>
          </a:stretch>
        </p:blipFill>
        <p:spPr>
          <a:xfrm>
            <a:off x="311700" y="2171700"/>
            <a:ext cx="3921124" cy="2397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Play/Mute/Solo</a:t>
            </a:r>
            <a:endParaRPr/>
          </a:p>
        </p:txBody>
      </p:sp>
      <p:sp>
        <p:nvSpPr>
          <p:cNvPr id="135" name="Google Shape;135;p24"/>
          <p:cNvSpPr txBox="1"/>
          <p:nvPr>
            <p:ph idx="1" type="body"/>
          </p:nvPr>
        </p:nvSpPr>
        <p:spPr>
          <a:xfrm>
            <a:off x="311700" y="1152475"/>
            <a:ext cx="8520600" cy="10701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Char char="●"/>
            </a:pPr>
            <a:r>
              <a:rPr lang="en"/>
              <a:t>At the top left of the screen, you can play/pause the sound(s)</a:t>
            </a:r>
            <a:endParaRPr/>
          </a:p>
          <a:p>
            <a:pPr indent="-308610" lvl="0" marL="457200" rtl="0" algn="l">
              <a:spcBef>
                <a:spcPts val="0"/>
              </a:spcBef>
              <a:spcAft>
                <a:spcPts val="0"/>
              </a:spcAft>
              <a:buSzPct val="100000"/>
              <a:buChar char="●"/>
            </a:pPr>
            <a:r>
              <a:rPr lang="en"/>
              <a:t>To select certain tracks to not play, you can mute the track (press the mute button under the name of the track)</a:t>
            </a:r>
            <a:endParaRPr/>
          </a:p>
          <a:p>
            <a:pPr indent="-308610" lvl="0" marL="457200" rtl="0" algn="l">
              <a:spcBef>
                <a:spcPts val="0"/>
              </a:spcBef>
              <a:spcAft>
                <a:spcPts val="0"/>
              </a:spcAft>
              <a:buSzPct val="100000"/>
              <a:buChar char="●"/>
            </a:pPr>
            <a:r>
              <a:rPr lang="en"/>
              <a:t>To only play a certain track, you can solo the track (press the solo button next to the mute button); this mutes every other track</a:t>
            </a:r>
            <a:endParaRPr/>
          </a:p>
        </p:txBody>
      </p:sp>
      <p:pic>
        <p:nvPicPr>
          <p:cNvPr id="136" name="Google Shape;136;p24"/>
          <p:cNvPicPr preferRelativeResize="0"/>
          <p:nvPr/>
        </p:nvPicPr>
        <p:blipFill>
          <a:blip r:embed="rId3">
            <a:alphaModFix/>
          </a:blip>
          <a:stretch>
            <a:fillRect/>
          </a:stretch>
        </p:blipFill>
        <p:spPr>
          <a:xfrm>
            <a:off x="80800" y="2847525"/>
            <a:ext cx="3401274" cy="2086550"/>
          </a:xfrm>
          <a:prstGeom prst="rect">
            <a:avLst/>
          </a:prstGeom>
          <a:noFill/>
          <a:ln>
            <a:noFill/>
          </a:ln>
        </p:spPr>
      </p:pic>
      <p:pic>
        <p:nvPicPr>
          <p:cNvPr id="137" name="Google Shape;137;p24"/>
          <p:cNvPicPr preferRelativeResize="0"/>
          <p:nvPr/>
        </p:nvPicPr>
        <p:blipFill>
          <a:blip r:embed="rId4">
            <a:alphaModFix/>
          </a:blip>
          <a:stretch>
            <a:fillRect/>
          </a:stretch>
        </p:blipFill>
        <p:spPr>
          <a:xfrm>
            <a:off x="4572000" y="2868656"/>
            <a:ext cx="3401275" cy="2044269"/>
          </a:xfrm>
          <a:prstGeom prst="rect">
            <a:avLst/>
          </a:prstGeom>
          <a:noFill/>
          <a:ln>
            <a:noFill/>
          </a:ln>
        </p:spPr>
      </p:pic>
      <p:sp>
        <p:nvSpPr>
          <p:cNvPr id="138" name="Google Shape;138;p24"/>
          <p:cNvSpPr txBox="1"/>
          <p:nvPr/>
        </p:nvSpPr>
        <p:spPr>
          <a:xfrm>
            <a:off x="452075" y="2346350"/>
            <a:ext cx="24651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Play/Pause</a:t>
            </a:r>
            <a:endParaRPr/>
          </a:p>
        </p:txBody>
      </p:sp>
      <p:sp>
        <p:nvSpPr>
          <p:cNvPr id="139" name="Google Shape;139;p24"/>
          <p:cNvSpPr txBox="1"/>
          <p:nvPr/>
        </p:nvSpPr>
        <p:spPr>
          <a:xfrm>
            <a:off x="4901350" y="2479325"/>
            <a:ext cx="23628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Mute/Solo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Selecting/Cutting</a:t>
            </a:r>
            <a:r>
              <a:rPr lang="en"/>
              <a:t> Parts of </a:t>
            </a:r>
            <a:r>
              <a:rPr lang="en"/>
              <a:t>the Audio</a:t>
            </a:r>
            <a:endParaRPr/>
          </a:p>
        </p:txBody>
      </p:sp>
      <p:sp>
        <p:nvSpPr>
          <p:cNvPr id="145" name="Google Shape;14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By left clicking and holding then releasing to either the left or the right, we can select a part of the audio (to select the whole track, click the blank part of the blueish gray box)</a:t>
            </a:r>
            <a:endParaRPr sz="1600"/>
          </a:p>
          <a:p>
            <a:pPr indent="-330200" lvl="0" marL="457200" rtl="0" algn="l">
              <a:spcBef>
                <a:spcPts val="0"/>
              </a:spcBef>
              <a:spcAft>
                <a:spcPts val="0"/>
              </a:spcAft>
              <a:buSzPts val="1600"/>
              <a:buChar char="●"/>
            </a:pPr>
            <a:r>
              <a:rPr lang="en" sz="1600"/>
              <a:t>When selected, you can play the audio and split the audio (you can also cut/copy/paste or delete the audio (remember that you can ctrl+z to undo!))</a:t>
            </a:r>
            <a:endParaRPr sz="1600"/>
          </a:p>
        </p:txBody>
      </p:sp>
      <p:pic>
        <p:nvPicPr>
          <p:cNvPr id="146" name="Google Shape;146;p25"/>
          <p:cNvPicPr preferRelativeResize="0"/>
          <p:nvPr/>
        </p:nvPicPr>
        <p:blipFill>
          <a:blip r:embed="rId3">
            <a:alphaModFix/>
          </a:blip>
          <a:stretch>
            <a:fillRect/>
          </a:stretch>
        </p:blipFill>
        <p:spPr>
          <a:xfrm>
            <a:off x="587871" y="2514750"/>
            <a:ext cx="3417676" cy="2054125"/>
          </a:xfrm>
          <a:prstGeom prst="rect">
            <a:avLst/>
          </a:prstGeom>
          <a:noFill/>
          <a:ln>
            <a:noFill/>
          </a:ln>
        </p:spPr>
      </p:pic>
      <p:pic>
        <p:nvPicPr>
          <p:cNvPr id="147" name="Google Shape;147;p25"/>
          <p:cNvPicPr preferRelativeResize="0"/>
          <p:nvPr/>
        </p:nvPicPr>
        <p:blipFill>
          <a:blip r:embed="rId4">
            <a:alphaModFix/>
          </a:blip>
          <a:stretch>
            <a:fillRect/>
          </a:stretch>
        </p:blipFill>
        <p:spPr>
          <a:xfrm>
            <a:off x="4981525" y="2497118"/>
            <a:ext cx="3417676" cy="20893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8947"/>
              <a:buFont typeface="Arial"/>
              <a:buNone/>
            </a:pPr>
            <a:r>
              <a:rPr lang="en">
                <a:highlight>
                  <a:schemeClr val="lt1"/>
                </a:highlight>
              </a:rPr>
              <a:t>Special Effects: Reversing Sound</a:t>
            </a:r>
            <a:endParaRPr sz="3800"/>
          </a:p>
          <a:p>
            <a:pPr indent="0" lvl="0" marL="0" rtl="0" algn="l">
              <a:spcBef>
                <a:spcPts val="0"/>
              </a:spcBef>
              <a:spcAft>
                <a:spcPts val="0"/>
              </a:spcAft>
              <a:buNone/>
            </a:pPr>
            <a:r>
              <a:t/>
            </a:r>
            <a:endParaRPr/>
          </a:p>
        </p:txBody>
      </p:sp>
      <p:sp>
        <p:nvSpPr>
          <p:cNvPr id="153" name="Google Shape;153;p26"/>
          <p:cNvSpPr txBox="1"/>
          <p:nvPr>
            <p:ph idx="1" type="body"/>
          </p:nvPr>
        </p:nvSpPr>
        <p:spPr>
          <a:xfrm>
            <a:off x="213225" y="3115175"/>
            <a:ext cx="1302600" cy="4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Un-reversed</a:t>
            </a:r>
            <a:endParaRPr sz="1500"/>
          </a:p>
        </p:txBody>
      </p:sp>
      <p:pic>
        <p:nvPicPr>
          <p:cNvPr id="154" name="Google Shape;154;p26" title="Distressed_Scream.mp3">
            <a:hlinkClick r:id="rId3"/>
          </p:cNvPr>
          <p:cNvPicPr preferRelativeResize="0"/>
          <p:nvPr/>
        </p:nvPicPr>
        <p:blipFill>
          <a:blip r:embed="rId4">
            <a:alphaModFix/>
          </a:blip>
          <a:stretch>
            <a:fillRect/>
          </a:stretch>
        </p:blipFill>
        <p:spPr>
          <a:xfrm>
            <a:off x="525225" y="3749100"/>
            <a:ext cx="572700" cy="572700"/>
          </a:xfrm>
          <a:prstGeom prst="rect">
            <a:avLst/>
          </a:prstGeom>
          <a:noFill/>
          <a:ln>
            <a:noFill/>
          </a:ln>
        </p:spPr>
      </p:pic>
      <p:sp>
        <p:nvSpPr>
          <p:cNvPr id="155" name="Google Shape;155;p26"/>
          <p:cNvSpPr txBox="1"/>
          <p:nvPr>
            <p:ph idx="1" type="body"/>
          </p:nvPr>
        </p:nvSpPr>
        <p:spPr>
          <a:xfrm>
            <a:off x="1648650" y="3115175"/>
            <a:ext cx="1196700" cy="4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R</a:t>
            </a:r>
            <a:r>
              <a:rPr lang="en" sz="1500"/>
              <a:t>eversed</a:t>
            </a:r>
            <a:endParaRPr sz="1500"/>
          </a:p>
        </p:txBody>
      </p:sp>
      <p:pic>
        <p:nvPicPr>
          <p:cNvPr id="156" name="Google Shape;156;p26" title="Scream_AHHH.mp3">
            <a:hlinkClick r:id="rId5"/>
          </p:cNvPr>
          <p:cNvPicPr preferRelativeResize="0"/>
          <p:nvPr/>
        </p:nvPicPr>
        <p:blipFill>
          <a:blip r:embed="rId4">
            <a:alphaModFix/>
          </a:blip>
          <a:stretch>
            <a:fillRect/>
          </a:stretch>
        </p:blipFill>
        <p:spPr>
          <a:xfrm>
            <a:off x="1911650" y="3749100"/>
            <a:ext cx="572700" cy="572700"/>
          </a:xfrm>
          <a:prstGeom prst="rect">
            <a:avLst/>
          </a:prstGeom>
          <a:noFill/>
          <a:ln>
            <a:noFill/>
          </a:ln>
        </p:spPr>
      </p:pic>
      <p:sp>
        <p:nvSpPr>
          <p:cNvPr id="157" name="Google Shape;157;p26"/>
          <p:cNvSpPr txBox="1"/>
          <p:nvPr/>
        </p:nvSpPr>
        <p:spPr>
          <a:xfrm>
            <a:off x="554375" y="1118975"/>
            <a:ext cx="6546000" cy="154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Solo the Distressed_Scream</a:t>
            </a:r>
            <a:endParaRPr/>
          </a:p>
          <a:p>
            <a:pPr indent="-317500" lvl="0" marL="457200" rtl="0" algn="l">
              <a:spcBef>
                <a:spcPts val="0"/>
              </a:spcBef>
              <a:spcAft>
                <a:spcPts val="0"/>
              </a:spcAft>
              <a:buSzPts val="1400"/>
              <a:buChar char="●"/>
            </a:pPr>
            <a:r>
              <a:rPr lang="en"/>
              <a:t>Select the first half of the scream (bonus: try to get the selection to end right before the voice crack)</a:t>
            </a:r>
            <a:endParaRPr/>
          </a:p>
          <a:p>
            <a:pPr indent="-317500" lvl="0" marL="457200" rtl="0" algn="l">
              <a:spcBef>
                <a:spcPts val="0"/>
              </a:spcBef>
              <a:spcAft>
                <a:spcPts val="0"/>
              </a:spcAft>
              <a:buSzPts val="1400"/>
              <a:buChar char="●"/>
            </a:pPr>
            <a:r>
              <a:rPr lang="en"/>
              <a:t>Split the section, then delete the second half</a:t>
            </a:r>
            <a:endParaRPr/>
          </a:p>
          <a:p>
            <a:pPr indent="-317500" lvl="0" marL="457200" rtl="0" algn="l">
              <a:spcBef>
                <a:spcPts val="0"/>
              </a:spcBef>
              <a:spcAft>
                <a:spcPts val="0"/>
              </a:spcAft>
              <a:buSzPts val="1400"/>
              <a:buChar char="●"/>
            </a:pPr>
            <a:r>
              <a:rPr lang="en"/>
              <a:t>Then copy and paste the selection</a:t>
            </a:r>
            <a:endParaRPr/>
          </a:p>
        </p:txBody>
      </p:sp>
      <p:pic>
        <p:nvPicPr>
          <p:cNvPr id="158" name="Google Shape;158;p26"/>
          <p:cNvPicPr preferRelativeResize="0"/>
          <p:nvPr/>
        </p:nvPicPr>
        <p:blipFill>
          <a:blip r:embed="rId6">
            <a:alphaModFix/>
          </a:blip>
          <a:stretch>
            <a:fillRect/>
          </a:stretch>
        </p:blipFill>
        <p:spPr>
          <a:xfrm>
            <a:off x="3523025" y="2431825"/>
            <a:ext cx="3986376" cy="241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highlight>
                  <a:schemeClr val="lt1"/>
                </a:highlight>
              </a:rPr>
              <a:t>Special Effects: Reversing Sound 2</a:t>
            </a:r>
            <a:endParaRPr/>
          </a:p>
        </p:txBody>
      </p:sp>
      <p:sp>
        <p:nvSpPr>
          <p:cNvPr id="164" name="Google Shape;164;p27"/>
          <p:cNvSpPr txBox="1"/>
          <p:nvPr>
            <p:ph idx="1" type="body"/>
          </p:nvPr>
        </p:nvSpPr>
        <p:spPr>
          <a:xfrm>
            <a:off x="311700" y="1152475"/>
            <a:ext cx="8520600" cy="9819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Now click on the second section of the track and go to effect, special, and select reverse</a:t>
            </a:r>
            <a:endParaRPr/>
          </a:p>
          <a:p>
            <a:pPr indent="-325755" lvl="0" marL="457200" rtl="0" algn="l">
              <a:spcBef>
                <a:spcPts val="0"/>
              </a:spcBef>
              <a:spcAft>
                <a:spcPts val="0"/>
              </a:spcAft>
              <a:buSzPct val="100000"/>
              <a:buChar char="●"/>
            </a:pPr>
            <a:r>
              <a:rPr lang="en"/>
              <a:t>Then to join the two clips, select the whole track, then go to the edit tab, audio clips, join</a:t>
            </a:r>
            <a:endParaRPr/>
          </a:p>
        </p:txBody>
      </p:sp>
      <p:pic>
        <p:nvPicPr>
          <p:cNvPr id="165" name="Google Shape;165;p27"/>
          <p:cNvPicPr preferRelativeResize="0"/>
          <p:nvPr/>
        </p:nvPicPr>
        <p:blipFill>
          <a:blip r:embed="rId3">
            <a:alphaModFix/>
          </a:blip>
          <a:stretch>
            <a:fillRect/>
          </a:stretch>
        </p:blipFill>
        <p:spPr>
          <a:xfrm>
            <a:off x="311700" y="2269125"/>
            <a:ext cx="3762076" cy="2270150"/>
          </a:xfrm>
          <a:prstGeom prst="rect">
            <a:avLst/>
          </a:prstGeom>
          <a:noFill/>
          <a:ln>
            <a:noFill/>
          </a:ln>
        </p:spPr>
      </p:pic>
      <p:pic>
        <p:nvPicPr>
          <p:cNvPr id="166" name="Google Shape;166;p27"/>
          <p:cNvPicPr preferRelativeResize="0"/>
          <p:nvPr/>
        </p:nvPicPr>
        <p:blipFill>
          <a:blip r:embed="rId4">
            <a:alphaModFix/>
          </a:blip>
          <a:stretch>
            <a:fillRect/>
          </a:stretch>
        </p:blipFill>
        <p:spPr>
          <a:xfrm>
            <a:off x="4754300" y="2341575"/>
            <a:ext cx="3489975" cy="2125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Exporting Each Track </a:t>
            </a:r>
            <a:r>
              <a:rPr lang="en"/>
              <a:t>Separately</a:t>
            </a:r>
            <a:endParaRPr/>
          </a:p>
        </p:txBody>
      </p:sp>
      <p:sp>
        <p:nvSpPr>
          <p:cNvPr id="172" name="Google Shape;17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To export each track </a:t>
            </a:r>
            <a:r>
              <a:rPr lang="en" sz="1700"/>
              <a:t>separately, make sure that all the tracks you want to export are unmuted (you can unmute all the files by soloing a track then pressing solo for that track again); then</a:t>
            </a:r>
            <a:r>
              <a:rPr lang="en" sz="1700"/>
              <a:t> go to file, export, export multiple (note that if you export the project as .mp3, all the tracks will combine into one audio file) </a:t>
            </a:r>
            <a:endParaRPr sz="1700"/>
          </a:p>
          <a:p>
            <a:pPr indent="-342900" lvl="0" marL="457200" rtl="0" algn="l">
              <a:spcBef>
                <a:spcPts val="0"/>
              </a:spcBef>
              <a:spcAft>
                <a:spcPts val="0"/>
              </a:spcAft>
              <a:buSzPts val="1800"/>
              <a:buChar char="●"/>
            </a:pPr>
            <a:r>
              <a:rPr lang="en"/>
              <a:t>Make sure to choose .mp3 as the format, tracks as the “split files on” and name files using track names</a:t>
            </a:r>
            <a:endParaRPr/>
          </a:p>
        </p:txBody>
      </p:sp>
      <p:pic>
        <p:nvPicPr>
          <p:cNvPr id="173" name="Google Shape;173;p28"/>
          <p:cNvPicPr preferRelativeResize="0"/>
          <p:nvPr/>
        </p:nvPicPr>
        <p:blipFill>
          <a:blip r:embed="rId3">
            <a:alphaModFix/>
          </a:blip>
          <a:stretch>
            <a:fillRect/>
          </a:stretch>
        </p:blipFill>
        <p:spPr>
          <a:xfrm>
            <a:off x="311700" y="3051925"/>
            <a:ext cx="3197949" cy="1939576"/>
          </a:xfrm>
          <a:prstGeom prst="rect">
            <a:avLst/>
          </a:prstGeom>
          <a:noFill/>
          <a:ln>
            <a:noFill/>
          </a:ln>
        </p:spPr>
      </p:pic>
      <p:pic>
        <p:nvPicPr>
          <p:cNvPr id="174" name="Google Shape;174;p28"/>
          <p:cNvPicPr preferRelativeResize="0"/>
          <p:nvPr/>
        </p:nvPicPr>
        <p:blipFill>
          <a:blip r:embed="rId4">
            <a:alphaModFix/>
          </a:blip>
          <a:stretch>
            <a:fillRect/>
          </a:stretch>
        </p:blipFill>
        <p:spPr>
          <a:xfrm>
            <a:off x="4572000" y="3012450"/>
            <a:ext cx="2916184" cy="201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Uploading Your Sound Effect</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In scratch head to sound, then at the bottom </a:t>
            </a:r>
            <a:endParaRPr sz="1200"/>
          </a:p>
          <a:p>
            <a:pPr indent="0" lvl="0" marL="457200" rtl="0" algn="l">
              <a:spcBef>
                <a:spcPts val="1200"/>
              </a:spcBef>
              <a:spcAft>
                <a:spcPts val="0"/>
              </a:spcAft>
              <a:buNone/>
            </a:pPr>
            <a:r>
              <a:rPr lang="en" sz="1200"/>
              <a:t>left corner </a:t>
            </a:r>
            <a:r>
              <a:rPr lang="en" sz="1200"/>
              <a:t>click</a:t>
            </a:r>
            <a:r>
              <a:rPr lang="en" sz="1200"/>
              <a:t> the sound icon.</a:t>
            </a:r>
            <a:endParaRPr sz="1200"/>
          </a:p>
          <a:p>
            <a:pPr indent="-304800" lvl="0" marL="457200" rtl="0" algn="l">
              <a:spcBef>
                <a:spcPts val="1200"/>
              </a:spcBef>
              <a:spcAft>
                <a:spcPts val="0"/>
              </a:spcAft>
              <a:buSzPts val="1200"/>
              <a:buChar char="●"/>
            </a:pPr>
            <a:r>
              <a:rPr lang="en" sz="1200"/>
              <a:t>From there click the upload button (the one circled</a:t>
            </a:r>
            <a:endParaRPr sz="1200"/>
          </a:p>
          <a:p>
            <a:pPr indent="0" lvl="0" marL="0" rtl="0" algn="l">
              <a:spcBef>
                <a:spcPts val="1200"/>
              </a:spcBef>
              <a:spcAft>
                <a:spcPts val="0"/>
              </a:spcAft>
              <a:buNone/>
            </a:pPr>
            <a:r>
              <a:rPr lang="en" sz="1200"/>
              <a:t>	in red) and upload your sound effect.</a:t>
            </a:r>
            <a:endParaRPr sz="1200"/>
          </a:p>
          <a:p>
            <a:pPr indent="0" lvl="0" marL="457200" rtl="0" algn="l">
              <a:spcBef>
                <a:spcPts val="1200"/>
              </a:spcBef>
              <a:spcAft>
                <a:spcPts val="1200"/>
              </a:spcAft>
              <a:buNone/>
            </a:pPr>
            <a:r>
              <a:t/>
            </a:r>
            <a:endParaRPr sz="1200"/>
          </a:p>
        </p:txBody>
      </p:sp>
      <p:pic>
        <p:nvPicPr>
          <p:cNvPr id="181" name="Google Shape;181;p29"/>
          <p:cNvPicPr preferRelativeResize="0"/>
          <p:nvPr/>
        </p:nvPicPr>
        <p:blipFill>
          <a:blip r:embed="rId3">
            <a:alphaModFix/>
          </a:blip>
          <a:stretch>
            <a:fillRect/>
          </a:stretch>
        </p:blipFill>
        <p:spPr>
          <a:xfrm>
            <a:off x="311700" y="2665750"/>
            <a:ext cx="3438075" cy="2027475"/>
          </a:xfrm>
          <a:prstGeom prst="rect">
            <a:avLst/>
          </a:prstGeom>
          <a:noFill/>
          <a:ln>
            <a:noFill/>
          </a:ln>
        </p:spPr>
      </p:pic>
      <p:pic>
        <p:nvPicPr>
          <p:cNvPr id="182" name="Google Shape;182;p29"/>
          <p:cNvPicPr preferRelativeResize="0"/>
          <p:nvPr/>
        </p:nvPicPr>
        <p:blipFill>
          <a:blip r:embed="rId4">
            <a:alphaModFix/>
          </a:blip>
          <a:stretch>
            <a:fillRect/>
          </a:stretch>
        </p:blipFill>
        <p:spPr>
          <a:xfrm>
            <a:off x="4375802" y="946250"/>
            <a:ext cx="2361375" cy="3828851"/>
          </a:xfrm>
          <a:prstGeom prst="rect">
            <a:avLst/>
          </a:prstGeom>
          <a:noFill/>
          <a:ln>
            <a:noFill/>
          </a:ln>
        </p:spPr>
      </p:pic>
      <p:pic>
        <p:nvPicPr>
          <p:cNvPr id="183" name="Google Shape;183;p29"/>
          <p:cNvPicPr preferRelativeResize="0"/>
          <p:nvPr/>
        </p:nvPicPr>
        <p:blipFill>
          <a:blip r:embed="rId5">
            <a:alphaModFix/>
          </a:blip>
          <a:stretch>
            <a:fillRect/>
          </a:stretch>
        </p:blipFill>
        <p:spPr>
          <a:xfrm>
            <a:off x="6964235" y="1017725"/>
            <a:ext cx="1983413" cy="382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Uploading Your Sound Effect (Cont.)</a:t>
            </a:r>
            <a:endParaRPr/>
          </a:p>
          <a:p>
            <a:pPr indent="0" lvl="0" marL="0" rtl="0" algn="l">
              <a:spcBef>
                <a:spcPts val="0"/>
              </a:spcBef>
              <a:spcAft>
                <a:spcPts val="0"/>
              </a:spcAft>
              <a:buNone/>
            </a:pPr>
            <a:r>
              <a:t/>
            </a:r>
            <a:endParaRPr/>
          </a:p>
        </p:txBody>
      </p:sp>
      <p:sp>
        <p:nvSpPr>
          <p:cNvPr id="189" name="Google Shape;18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Click on the sound effect file you created</a:t>
            </a:r>
            <a:endParaRPr/>
          </a:p>
          <a:p>
            <a:pPr indent="-342900" lvl="0" marL="457200" rtl="0" algn="l">
              <a:spcBef>
                <a:spcPts val="0"/>
              </a:spcBef>
              <a:spcAft>
                <a:spcPts val="0"/>
              </a:spcAft>
              <a:buSzPts val="1800"/>
              <a:buChar char="●"/>
            </a:pPr>
            <a:r>
              <a:rPr lang="en"/>
              <a:t>You will see your sound in scratch</a:t>
            </a:r>
            <a:endParaRPr/>
          </a:p>
          <a:p>
            <a:pPr indent="-342900" lvl="0" marL="457200" rtl="0" algn="l">
              <a:lnSpc>
                <a:spcPct val="100000"/>
              </a:lnSpc>
              <a:spcBef>
                <a:spcPts val="0"/>
              </a:spcBef>
              <a:spcAft>
                <a:spcPts val="0"/>
              </a:spcAft>
              <a:buSzPts val="1800"/>
              <a:buChar char="●"/>
            </a:pPr>
            <a:r>
              <a:rPr lang="en"/>
              <a:t>Go back to the code screen, and change the</a:t>
            </a:r>
            <a:endParaRPr/>
          </a:p>
          <a:p>
            <a:pPr indent="0" lvl="0" marL="457200" rtl="0" algn="l">
              <a:lnSpc>
                <a:spcPct val="100000"/>
              </a:lnSpc>
              <a:spcBef>
                <a:spcPts val="1200"/>
              </a:spcBef>
              <a:spcAft>
                <a:spcPts val="0"/>
              </a:spcAft>
              <a:buNone/>
            </a:pPr>
            <a:r>
              <a:rPr lang="en"/>
              <a:t>Sound to your newly uploaded sound</a:t>
            </a:r>
            <a:endParaRPr/>
          </a:p>
          <a:p>
            <a:pPr indent="0" lvl="0" marL="457200" rtl="0" algn="l">
              <a:spcBef>
                <a:spcPts val="1200"/>
              </a:spcBef>
              <a:spcAft>
                <a:spcPts val="1200"/>
              </a:spcAft>
              <a:buNone/>
            </a:pPr>
            <a:r>
              <a:t/>
            </a:r>
            <a:endParaRPr/>
          </a:p>
        </p:txBody>
      </p:sp>
      <p:pic>
        <p:nvPicPr>
          <p:cNvPr id="190" name="Google Shape;190;p30"/>
          <p:cNvPicPr preferRelativeResize="0"/>
          <p:nvPr/>
        </p:nvPicPr>
        <p:blipFill>
          <a:blip r:embed="rId3">
            <a:alphaModFix/>
          </a:blip>
          <a:stretch>
            <a:fillRect/>
          </a:stretch>
        </p:blipFill>
        <p:spPr>
          <a:xfrm>
            <a:off x="1344776" y="2857500"/>
            <a:ext cx="3589775" cy="1661850"/>
          </a:xfrm>
          <a:prstGeom prst="rect">
            <a:avLst/>
          </a:prstGeom>
          <a:noFill/>
          <a:ln>
            <a:noFill/>
          </a:ln>
        </p:spPr>
      </p:pic>
      <p:pic>
        <p:nvPicPr>
          <p:cNvPr id="191" name="Google Shape;191;p30"/>
          <p:cNvPicPr preferRelativeResize="0"/>
          <p:nvPr/>
        </p:nvPicPr>
        <p:blipFill>
          <a:blip r:embed="rId4">
            <a:alphaModFix/>
          </a:blip>
          <a:stretch>
            <a:fillRect/>
          </a:stretch>
        </p:blipFill>
        <p:spPr>
          <a:xfrm>
            <a:off x="5540173" y="1490050"/>
            <a:ext cx="2609025" cy="302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 your own</a:t>
            </a:r>
            <a:endParaRPr/>
          </a:p>
        </p:txBody>
      </p:sp>
      <p:sp>
        <p:nvSpPr>
          <p:cNvPr id="197" name="Google Shape;19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onedrive, there is a folder named “On_Your_Own”, there are multiple folders that have a unique story</a:t>
            </a:r>
            <a:endParaRPr/>
          </a:p>
          <a:p>
            <a:pPr indent="-342900" lvl="0" marL="457200" rtl="0" algn="l">
              <a:spcBef>
                <a:spcPts val="0"/>
              </a:spcBef>
              <a:spcAft>
                <a:spcPts val="0"/>
              </a:spcAft>
              <a:buSzPts val="1800"/>
              <a:buChar char="●"/>
            </a:pPr>
            <a:r>
              <a:t/>
            </a:r>
            <a:endParaRPr/>
          </a:p>
        </p:txBody>
      </p:sp>
      <p:pic>
        <p:nvPicPr>
          <p:cNvPr id="198" name="Google Shape;198;p31"/>
          <p:cNvPicPr preferRelativeResize="0"/>
          <p:nvPr/>
        </p:nvPicPr>
        <p:blipFill>
          <a:blip r:embed="rId3">
            <a:alphaModFix/>
          </a:blip>
          <a:stretch>
            <a:fillRect/>
          </a:stretch>
        </p:blipFill>
        <p:spPr>
          <a:xfrm>
            <a:off x="311700" y="2207607"/>
            <a:ext cx="4911174" cy="1306125"/>
          </a:xfrm>
          <a:prstGeom prst="rect">
            <a:avLst/>
          </a:prstGeom>
          <a:noFill/>
          <a:ln>
            <a:noFill/>
          </a:ln>
        </p:spPr>
      </p:pic>
      <p:pic>
        <p:nvPicPr>
          <p:cNvPr id="199" name="Google Shape;199;p31"/>
          <p:cNvPicPr preferRelativeResize="0"/>
          <p:nvPr/>
        </p:nvPicPr>
        <p:blipFill>
          <a:blip r:embed="rId4">
            <a:alphaModFix/>
          </a:blip>
          <a:stretch>
            <a:fillRect/>
          </a:stretch>
        </p:blipFill>
        <p:spPr>
          <a:xfrm>
            <a:off x="5636444" y="1823794"/>
            <a:ext cx="2990676" cy="2073750"/>
          </a:xfrm>
          <a:prstGeom prst="rect">
            <a:avLst/>
          </a:prstGeom>
          <a:noFill/>
          <a:ln>
            <a:noFill/>
          </a:ln>
        </p:spPr>
      </p:pic>
      <p:pic>
        <p:nvPicPr>
          <p:cNvPr id="200" name="Google Shape;200;p31"/>
          <p:cNvPicPr preferRelativeResize="0"/>
          <p:nvPr/>
        </p:nvPicPr>
        <p:blipFill>
          <a:blip r:embed="rId5">
            <a:alphaModFix/>
          </a:blip>
          <a:stretch>
            <a:fillRect/>
          </a:stretch>
        </p:blipFill>
        <p:spPr>
          <a:xfrm>
            <a:off x="311700" y="3513725"/>
            <a:ext cx="3869999" cy="139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18525" y="0"/>
            <a:ext cx="9144000" cy="51435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General Knowledge Recap</a:t>
            </a:r>
            <a:endParaRPr>
              <a:solidFill>
                <a:schemeClr val="lt1"/>
              </a:solidFill>
            </a:endParaRPr>
          </a:p>
        </p:txBody>
      </p:sp>
      <p:sp>
        <p:nvSpPr>
          <p:cNvPr id="206" name="Google Shape;206;p32"/>
          <p:cNvSpPr txBox="1"/>
          <p:nvPr>
            <p:ph idx="1" type="body"/>
          </p:nvPr>
        </p:nvSpPr>
        <p:spPr>
          <a:xfrm>
            <a:off x="311700" y="1314325"/>
            <a:ext cx="8520600" cy="26031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lt1"/>
              </a:buClr>
              <a:buSzPts val="1200"/>
              <a:buChar char="●"/>
            </a:pPr>
            <a:r>
              <a:rPr lang="en" sz="1200">
                <a:solidFill>
                  <a:schemeClr val="lt1"/>
                </a:solidFill>
              </a:rPr>
              <a:t>For the Makey Makeys to work you need to hold down the Earth function</a:t>
            </a:r>
            <a:endParaRPr sz="1200">
              <a:solidFill>
                <a:schemeClr val="lt1"/>
              </a:solidFill>
            </a:endParaRPr>
          </a:p>
          <a:p>
            <a:pPr indent="-304800" lvl="0" marL="457200" rtl="0" algn="l">
              <a:lnSpc>
                <a:spcPct val="200000"/>
              </a:lnSpc>
              <a:spcBef>
                <a:spcPts val="0"/>
              </a:spcBef>
              <a:spcAft>
                <a:spcPts val="0"/>
              </a:spcAft>
              <a:buClr>
                <a:schemeClr val="lt1"/>
              </a:buClr>
              <a:buSzPts val="1200"/>
              <a:buChar char="●"/>
            </a:pPr>
            <a:r>
              <a:rPr lang="en" sz="1200">
                <a:solidFill>
                  <a:schemeClr val="lt1"/>
                </a:solidFill>
              </a:rPr>
              <a:t>CTRL</a:t>
            </a:r>
            <a:r>
              <a:rPr lang="en" sz="1200">
                <a:solidFill>
                  <a:schemeClr val="lt1"/>
                </a:solidFill>
              </a:rPr>
              <a:t> + Z, undo changes in audacity</a:t>
            </a:r>
            <a:endParaRPr sz="1200">
              <a:solidFill>
                <a:schemeClr val="lt1"/>
              </a:solidFill>
            </a:endParaRPr>
          </a:p>
          <a:p>
            <a:pPr indent="-304800" lvl="0" marL="457200" rtl="0" algn="l">
              <a:lnSpc>
                <a:spcPct val="200000"/>
              </a:lnSpc>
              <a:spcBef>
                <a:spcPts val="0"/>
              </a:spcBef>
              <a:spcAft>
                <a:spcPts val="0"/>
              </a:spcAft>
              <a:buClr>
                <a:schemeClr val="lt1"/>
              </a:buClr>
              <a:buSzPts val="1200"/>
              <a:buChar char="●"/>
            </a:pPr>
            <a:r>
              <a:rPr lang="en" sz="1200">
                <a:solidFill>
                  <a:schemeClr val="lt1"/>
                </a:solidFill>
              </a:rPr>
              <a:t>Audacity is a free open-source digital audio editor and recording application software</a:t>
            </a:r>
            <a:endParaRPr sz="1200">
              <a:solidFill>
                <a:schemeClr val="lt1"/>
              </a:solidFill>
            </a:endParaRPr>
          </a:p>
          <a:p>
            <a:pPr indent="-304800" lvl="0" marL="457200" rtl="0" algn="l">
              <a:lnSpc>
                <a:spcPct val="200000"/>
              </a:lnSpc>
              <a:spcBef>
                <a:spcPts val="0"/>
              </a:spcBef>
              <a:spcAft>
                <a:spcPts val="0"/>
              </a:spcAft>
              <a:buClr>
                <a:schemeClr val="lt1"/>
              </a:buClr>
              <a:buSzPts val="1200"/>
              <a:buChar char="●"/>
            </a:pPr>
            <a:r>
              <a:rPr lang="en" sz="1200">
                <a:solidFill>
                  <a:schemeClr val="lt1"/>
                </a:solidFill>
              </a:rPr>
              <a:t>You have to hold down the Earth function to get the Makey Makey to work</a:t>
            </a:r>
            <a:endParaRPr sz="1200">
              <a:solidFill>
                <a:schemeClr val="lt1"/>
              </a:solidFill>
            </a:endParaRPr>
          </a:p>
          <a:p>
            <a:pPr indent="-304800" lvl="0" marL="457200" rtl="0" algn="l">
              <a:lnSpc>
                <a:spcPct val="200000"/>
              </a:lnSpc>
              <a:spcBef>
                <a:spcPts val="0"/>
              </a:spcBef>
              <a:spcAft>
                <a:spcPts val="0"/>
              </a:spcAft>
              <a:buClr>
                <a:schemeClr val="lt1"/>
              </a:buClr>
              <a:buSzPts val="1200"/>
              <a:buChar char="●"/>
            </a:pPr>
            <a:r>
              <a:rPr lang="en" sz="1200">
                <a:solidFill>
                  <a:schemeClr val="lt1"/>
                </a:solidFill>
              </a:rPr>
              <a:t>TAP stands </a:t>
            </a:r>
            <a:r>
              <a:rPr lang="en" sz="1200">
                <a:solidFill>
                  <a:schemeClr val="lt1"/>
                </a:solidFill>
              </a:rPr>
              <a:t>for</a:t>
            </a:r>
            <a:r>
              <a:rPr lang="en" sz="1200">
                <a:solidFill>
                  <a:schemeClr val="lt1"/>
                </a:solidFill>
              </a:rPr>
              <a:t> Technical Ambassador Program</a:t>
            </a:r>
            <a:endParaRPr sz="1200">
              <a:solidFill>
                <a:schemeClr val="lt1"/>
              </a:solidFill>
            </a:endParaRPr>
          </a:p>
          <a:p>
            <a:pPr indent="-304800" lvl="0" marL="457200" rtl="0" algn="l">
              <a:lnSpc>
                <a:spcPct val="200000"/>
              </a:lnSpc>
              <a:spcBef>
                <a:spcPts val="0"/>
              </a:spcBef>
              <a:spcAft>
                <a:spcPts val="0"/>
              </a:spcAft>
              <a:buClr>
                <a:schemeClr val="lt1"/>
              </a:buClr>
              <a:buSzPts val="1200"/>
              <a:buChar char="●"/>
            </a:pPr>
            <a:r>
              <a:rPr lang="en" sz="1200">
                <a:solidFill>
                  <a:schemeClr val="lt1"/>
                </a:solidFill>
              </a:rPr>
              <a:t>Left clicking and holding either left or right allows you you select different parts of an audio track</a:t>
            </a:r>
            <a:endParaRPr sz="1200">
              <a:solidFill>
                <a:schemeClr val="lt1"/>
              </a:solidFill>
            </a:endParaRPr>
          </a:p>
          <a:p>
            <a:pPr indent="-304800" lvl="0" marL="457200" rtl="0" algn="l">
              <a:lnSpc>
                <a:spcPct val="200000"/>
              </a:lnSpc>
              <a:spcBef>
                <a:spcPts val="0"/>
              </a:spcBef>
              <a:spcAft>
                <a:spcPts val="0"/>
              </a:spcAft>
              <a:buClr>
                <a:schemeClr val="lt1"/>
              </a:buClr>
              <a:buSzPts val="1200"/>
              <a:buChar char="●"/>
            </a:pPr>
            <a:r>
              <a:rPr lang="en" sz="1200">
                <a:solidFill>
                  <a:schemeClr val="lt1"/>
                </a:solidFill>
              </a:rPr>
              <a:t>Clicking on the selected audio then pressing spilt audio will allow to a track to break into different </a:t>
            </a:r>
            <a:r>
              <a:rPr lang="en" sz="1200">
                <a:solidFill>
                  <a:schemeClr val="lt1"/>
                </a:solidFill>
              </a:rPr>
              <a:t>sections</a:t>
            </a:r>
            <a:r>
              <a:rPr lang="en" sz="1200">
                <a:solidFill>
                  <a:schemeClr val="lt1"/>
                </a:solidFill>
              </a:rPr>
              <a:t> </a:t>
            </a:r>
            <a:endParaRPr sz="1200">
              <a:solidFill>
                <a:schemeClr val="lt1"/>
              </a:solidFill>
            </a:endParaRPr>
          </a:p>
        </p:txBody>
      </p:sp>
      <p:pic>
        <p:nvPicPr>
          <p:cNvPr id="207" name="Google Shape;207;p32"/>
          <p:cNvPicPr preferRelativeResize="0"/>
          <p:nvPr/>
        </p:nvPicPr>
        <p:blipFill>
          <a:blip r:embed="rId4">
            <a:alphaModFix/>
          </a:blip>
          <a:stretch>
            <a:fillRect/>
          </a:stretch>
        </p:blipFill>
        <p:spPr>
          <a:xfrm>
            <a:off x="5924675" y="841900"/>
            <a:ext cx="2066925" cy="117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118525" y="0"/>
            <a:ext cx="9144000" cy="51435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700" y="772025"/>
            <a:ext cx="8520600" cy="7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What is TAP?</a:t>
            </a:r>
            <a:endParaRPr>
              <a:solidFill>
                <a:schemeClr val="lt1"/>
              </a:solidFill>
            </a:endParaRPr>
          </a:p>
        </p:txBody>
      </p:sp>
      <p:sp>
        <p:nvSpPr>
          <p:cNvPr id="66" name="Google Shape;66;p15"/>
          <p:cNvSpPr txBox="1"/>
          <p:nvPr>
            <p:ph idx="1" type="body"/>
          </p:nvPr>
        </p:nvSpPr>
        <p:spPr>
          <a:xfrm>
            <a:off x="311700" y="1499525"/>
            <a:ext cx="8520600" cy="306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TAP stands for the Technology Ambassador Program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TAP is a program that helps students develop skills in scholarship, leadership, service and creativity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goal of this course is to increase an interest in </a:t>
            </a:r>
            <a:r>
              <a:rPr lang="en">
                <a:solidFill>
                  <a:schemeClr val="lt1"/>
                </a:solidFill>
              </a:rPr>
              <a:t>ITEC concentrations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program creates opportunities for students in introductory STEM courses and GGC outreach initiatives</a:t>
            </a:r>
            <a:endParaRPr>
              <a:solidFill>
                <a:schemeClr val="lt1"/>
              </a:solidFill>
            </a:endParaRPr>
          </a:p>
        </p:txBody>
      </p:sp>
      <p:pic>
        <p:nvPicPr>
          <p:cNvPr id="67" name="Google Shape;67;p15"/>
          <p:cNvPicPr preferRelativeResize="0"/>
          <p:nvPr/>
        </p:nvPicPr>
        <p:blipFill>
          <a:blip r:embed="rId4">
            <a:alphaModFix/>
          </a:blip>
          <a:stretch>
            <a:fillRect/>
          </a:stretch>
        </p:blipFill>
        <p:spPr>
          <a:xfrm>
            <a:off x="6259124" y="3233699"/>
            <a:ext cx="2653374" cy="170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solidFill>
                  <a:schemeClr val="lt1"/>
                </a:solidFill>
              </a:rPr>
              <a:t>Workshop Description</a:t>
            </a:r>
            <a:endParaRPr sz="3800">
              <a:solidFill>
                <a:schemeClr val="lt1"/>
              </a:solidFill>
            </a:endParaRPr>
          </a:p>
        </p:txBody>
      </p:sp>
      <p:sp>
        <p:nvSpPr>
          <p:cNvPr id="73" name="Google Shape;73;p16"/>
          <p:cNvSpPr txBox="1"/>
          <p:nvPr>
            <p:ph idx="1" type="body"/>
          </p:nvPr>
        </p:nvSpPr>
        <p:spPr>
          <a:xfrm>
            <a:off x="332600" y="1136975"/>
            <a:ext cx="3059100" cy="34320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Clr>
                <a:schemeClr val="lt1"/>
              </a:buClr>
              <a:buSzPct val="100000"/>
              <a:buChar char="●"/>
            </a:pPr>
            <a:r>
              <a:rPr lang="en">
                <a:solidFill>
                  <a:schemeClr val="lt1"/>
                </a:solidFill>
              </a:rPr>
              <a:t>Students will be walked through how to use a makey makey through scratch</a:t>
            </a:r>
            <a:endParaRPr>
              <a:solidFill>
                <a:schemeClr val="lt1"/>
              </a:solidFill>
            </a:endParaRPr>
          </a:p>
          <a:p>
            <a:pPr indent="-308610" lvl="0" marL="457200" rtl="0" algn="l">
              <a:spcBef>
                <a:spcPts val="0"/>
              </a:spcBef>
              <a:spcAft>
                <a:spcPts val="0"/>
              </a:spcAft>
              <a:buClr>
                <a:schemeClr val="lt1"/>
              </a:buClr>
              <a:buSzPct val="100000"/>
              <a:buChar char="●"/>
            </a:pPr>
            <a:r>
              <a:rPr lang="en">
                <a:solidFill>
                  <a:schemeClr val="lt1"/>
                </a:solidFill>
              </a:rPr>
              <a:t>A Makey Makey is an interactive controller designed to connect everyday objects to computer keys</a:t>
            </a:r>
            <a:endParaRPr>
              <a:solidFill>
                <a:schemeClr val="lt1"/>
              </a:solidFill>
            </a:endParaRPr>
          </a:p>
          <a:p>
            <a:pPr indent="-308610" lvl="0" marL="457200" rtl="0" algn="l">
              <a:spcBef>
                <a:spcPts val="0"/>
              </a:spcBef>
              <a:spcAft>
                <a:spcPts val="0"/>
              </a:spcAft>
              <a:buClr>
                <a:schemeClr val="lt1"/>
              </a:buClr>
              <a:buSzPct val="100000"/>
              <a:buChar char="●"/>
            </a:pPr>
            <a:r>
              <a:rPr lang="en">
                <a:solidFill>
                  <a:schemeClr val="lt1"/>
                </a:solidFill>
              </a:rPr>
              <a:t>Our goal is to introduce students to sound manipulation through Audacity</a:t>
            </a:r>
            <a:endParaRPr>
              <a:solidFill>
                <a:schemeClr val="lt1"/>
              </a:solidFill>
            </a:endParaRPr>
          </a:p>
          <a:p>
            <a:pPr indent="-308610" lvl="0" marL="457200" rtl="0" algn="l">
              <a:spcBef>
                <a:spcPts val="0"/>
              </a:spcBef>
              <a:spcAft>
                <a:spcPts val="0"/>
              </a:spcAft>
              <a:buClr>
                <a:schemeClr val="lt1"/>
              </a:buClr>
              <a:buSzPct val="100000"/>
              <a:buChar char="●"/>
            </a:pPr>
            <a:r>
              <a:rPr lang="en">
                <a:solidFill>
                  <a:schemeClr val="lt1"/>
                </a:solidFill>
              </a:rPr>
              <a:t>Audacity is a free and open-source digital audio editor and recording application software</a:t>
            </a:r>
            <a:endParaRPr>
              <a:solidFill>
                <a:schemeClr val="lt1"/>
              </a:solidFill>
            </a:endParaRPr>
          </a:p>
          <a:p>
            <a:pPr indent="-308610" lvl="0" marL="457200" rtl="0" algn="l">
              <a:spcBef>
                <a:spcPts val="0"/>
              </a:spcBef>
              <a:spcAft>
                <a:spcPts val="0"/>
              </a:spcAft>
              <a:buClr>
                <a:schemeClr val="lt1"/>
              </a:buClr>
              <a:buSzPct val="100000"/>
              <a:buChar char="●"/>
            </a:pPr>
            <a:r>
              <a:rPr lang="en">
                <a:solidFill>
                  <a:schemeClr val="lt1"/>
                </a:solidFill>
              </a:rPr>
              <a:t>We wish to teach methods and applications students can use to record, edit, and export sound</a:t>
            </a:r>
            <a:endParaRPr>
              <a:solidFill>
                <a:schemeClr val="lt1"/>
              </a:solidFill>
            </a:endParaRPr>
          </a:p>
        </p:txBody>
      </p:sp>
      <p:pic>
        <p:nvPicPr>
          <p:cNvPr id="74" name="Google Shape;74;p16"/>
          <p:cNvPicPr preferRelativeResize="0"/>
          <p:nvPr/>
        </p:nvPicPr>
        <p:blipFill>
          <a:blip r:embed="rId4">
            <a:alphaModFix/>
          </a:blip>
          <a:stretch>
            <a:fillRect/>
          </a:stretch>
        </p:blipFill>
        <p:spPr>
          <a:xfrm>
            <a:off x="3943025" y="2571752"/>
            <a:ext cx="3755126" cy="2192926"/>
          </a:xfrm>
          <a:prstGeom prst="rect">
            <a:avLst/>
          </a:prstGeom>
          <a:noFill/>
          <a:ln>
            <a:noFill/>
          </a:ln>
        </p:spPr>
      </p:pic>
      <p:pic>
        <p:nvPicPr>
          <p:cNvPr id="75" name="Google Shape;75;p16"/>
          <p:cNvPicPr preferRelativeResize="0"/>
          <p:nvPr/>
        </p:nvPicPr>
        <p:blipFill>
          <a:blip r:embed="rId5">
            <a:alphaModFix/>
          </a:blip>
          <a:stretch>
            <a:fillRect/>
          </a:stretch>
        </p:blipFill>
        <p:spPr>
          <a:xfrm>
            <a:off x="5077646" y="700896"/>
            <a:ext cx="1485875" cy="1485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0000"/>
              <a:buFont typeface="Arial"/>
              <a:buNone/>
            </a:pPr>
            <a:r>
              <a:rPr lang="en" sz="2750">
                <a:solidFill>
                  <a:schemeClr val="lt1"/>
                </a:solidFill>
              </a:rPr>
              <a:t>Project Description/Methods</a:t>
            </a:r>
            <a:endParaRPr sz="2750">
              <a:solidFill>
                <a:schemeClr val="lt1"/>
              </a:solidFill>
            </a:endParaRPr>
          </a:p>
          <a:p>
            <a:pPr indent="0" lvl="0" marL="0" rtl="0" algn="l">
              <a:spcBef>
                <a:spcPts val="0"/>
              </a:spcBef>
              <a:spcAft>
                <a:spcPts val="0"/>
              </a:spcAft>
              <a:buNone/>
            </a:pPr>
            <a:r>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For our project we used tools such as a recording booth with mics and</a:t>
            </a:r>
            <a:endParaRPr sz="1200">
              <a:solidFill>
                <a:schemeClr val="lt1"/>
              </a:solidFill>
              <a:latin typeface="Calibri"/>
              <a:ea typeface="Calibri"/>
              <a:cs typeface="Calibri"/>
              <a:sym typeface="Calibri"/>
            </a:endParaRPr>
          </a:p>
          <a:p>
            <a:pPr indent="0" lvl="0" marL="457200" rtl="0" algn="l">
              <a:lnSpc>
                <a:spcPct val="150000"/>
              </a:lnSpc>
              <a:spcBef>
                <a:spcPts val="0"/>
              </a:spcBef>
              <a:spcAft>
                <a:spcPts val="0"/>
              </a:spcAft>
              <a:buNone/>
            </a:pPr>
            <a:r>
              <a:rPr lang="en" sz="1200">
                <a:solidFill>
                  <a:schemeClr val="lt1"/>
                </a:solidFill>
                <a:latin typeface="Calibri"/>
                <a:ea typeface="Calibri"/>
                <a:cs typeface="Calibri"/>
                <a:sym typeface="Calibri"/>
              </a:rPr>
              <a:t>equipment in order to capture our sound.</a:t>
            </a:r>
            <a:endParaRPr sz="1200">
              <a:solidFill>
                <a:schemeClr val="lt1"/>
              </a:solidFill>
              <a:latin typeface="Calibri"/>
              <a:ea typeface="Calibri"/>
              <a:cs typeface="Calibri"/>
              <a:sym typeface="Calibri"/>
            </a:endParaRPr>
          </a:p>
          <a:p>
            <a:pPr indent="-304800" lvl="0" marL="457200" rtl="0" algn="l">
              <a:lnSpc>
                <a:spcPct val="150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 Through Audacity were were able to sample and edit the sounds we</a:t>
            </a:r>
            <a:endParaRPr sz="1200">
              <a:solidFill>
                <a:schemeClr val="lt1"/>
              </a:solidFill>
              <a:latin typeface="Calibri"/>
              <a:ea typeface="Calibri"/>
              <a:cs typeface="Calibri"/>
              <a:sym typeface="Calibri"/>
            </a:endParaRPr>
          </a:p>
          <a:p>
            <a:pPr indent="0" lvl="0" marL="457200" rtl="0" algn="l">
              <a:lnSpc>
                <a:spcPct val="150000"/>
              </a:lnSpc>
              <a:spcBef>
                <a:spcPts val="0"/>
              </a:spcBef>
              <a:spcAft>
                <a:spcPts val="0"/>
              </a:spcAft>
              <a:buNone/>
            </a:pPr>
            <a:r>
              <a:rPr lang="en" sz="1200">
                <a:solidFill>
                  <a:schemeClr val="lt1"/>
                </a:solidFill>
                <a:latin typeface="Calibri"/>
                <a:ea typeface="Calibri"/>
                <a:cs typeface="Calibri"/>
                <a:sym typeface="Calibri"/>
              </a:rPr>
              <a:t>captured to our liking.</a:t>
            </a:r>
            <a:endParaRPr sz="1200">
              <a:solidFill>
                <a:schemeClr val="lt1"/>
              </a:solidFill>
              <a:latin typeface="Calibri"/>
              <a:ea typeface="Calibri"/>
              <a:cs typeface="Calibri"/>
              <a:sym typeface="Calibri"/>
            </a:endParaRPr>
          </a:p>
          <a:p>
            <a:pPr indent="-304800" lvl="0" marL="457200" rtl="0" algn="l">
              <a:lnSpc>
                <a:spcPct val="150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The students will then be tasked to go into Audacity and manipulate</a:t>
            </a:r>
            <a:br>
              <a:rPr lang="en" sz="1200">
                <a:solidFill>
                  <a:schemeClr val="lt1"/>
                </a:solidFill>
                <a:latin typeface="Calibri"/>
                <a:ea typeface="Calibri"/>
                <a:cs typeface="Calibri"/>
                <a:sym typeface="Calibri"/>
              </a:rPr>
            </a:br>
            <a:r>
              <a:rPr lang="en" sz="1200">
                <a:solidFill>
                  <a:schemeClr val="lt1"/>
                </a:solidFill>
                <a:latin typeface="Calibri"/>
                <a:ea typeface="Calibri"/>
                <a:cs typeface="Calibri"/>
                <a:sym typeface="Calibri"/>
              </a:rPr>
              <a:t>sound clips on their own</a:t>
            </a:r>
            <a:endParaRPr sz="1200">
              <a:solidFill>
                <a:schemeClr val="lt1"/>
              </a:solidFill>
              <a:latin typeface="Calibri"/>
              <a:ea typeface="Calibri"/>
              <a:cs typeface="Calibri"/>
              <a:sym typeface="Calibri"/>
            </a:endParaRPr>
          </a:p>
          <a:p>
            <a:pPr indent="-304800" lvl="0" marL="457200" rtl="0" algn="l">
              <a:lnSpc>
                <a:spcPct val="150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After creating their own sounds students will implement </a:t>
            </a:r>
            <a:br>
              <a:rPr lang="en" sz="1200">
                <a:solidFill>
                  <a:schemeClr val="lt1"/>
                </a:solidFill>
                <a:latin typeface="Calibri"/>
                <a:ea typeface="Calibri"/>
                <a:cs typeface="Calibri"/>
                <a:sym typeface="Calibri"/>
              </a:rPr>
            </a:br>
            <a:r>
              <a:rPr lang="en" sz="1200">
                <a:solidFill>
                  <a:schemeClr val="lt1"/>
                </a:solidFill>
                <a:latin typeface="Calibri"/>
                <a:ea typeface="Calibri"/>
                <a:cs typeface="Calibri"/>
                <a:sym typeface="Calibri"/>
              </a:rPr>
              <a:t>those sounds into scratch.</a:t>
            </a:r>
            <a:endParaRPr sz="1200">
              <a:solidFill>
                <a:schemeClr val="lt1"/>
              </a:solidFill>
              <a:latin typeface="Calibri"/>
              <a:ea typeface="Calibri"/>
              <a:cs typeface="Calibri"/>
              <a:sym typeface="Calibri"/>
            </a:endParaRPr>
          </a:p>
          <a:p>
            <a:pPr indent="-304800" lvl="0" marL="457200" rtl="0" algn="l">
              <a:lnSpc>
                <a:spcPct val="150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Once they have added their sounds they should be able to</a:t>
            </a:r>
            <a:endParaRPr sz="1200">
              <a:solidFill>
                <a:schemeClr val="lt1"/>
              </a:solidFill>
              <a:latin typeface="Calibri"/>
              <a:ea typeface="Calibri"/>
              <a:cs typeface="Calibri"/>
              <a:sym typeface="Calibri"/>
            </a:endParaRPr>
          </a:p>
          <a:p>
            <a:pPr indent="0" lvl="0" marL="457200" rtl="0" algn="l">
              <a:lnSpc>
                <a:spcPct val="150000"/>
              </a:lnSpc>
              <a:spcBef>
                <a:spcPts val="0"/>
              </a:spcBef>
              <a:spcAft>
                <a:spcPts val="0"/>
              </a:spcAft>
              <a:buNone/>
            </a:pPr>
            <a:r>
              <a:rPr lang="en" sz="1200">
                <a:solidFill>
                  <a:schemeClr val="lt1"/>
                </a:solidFill>
                <a:latin typeface="Calibri"/>
                <a:ea typeface="Calibri"/>
                <a:cs typeface="Calibri"/>
                <a:sym typeface="Calibri"/>
              </a:rPr>
              <a:t>Use the makey makey to play their sound.</a:t>
            </a:r>
            <a:endParaRPr/>
          </a:p>
        </p:txBody>
      </p:sp>
      <p:pic>
        <p:nvPicPr>
          <p:cNvPr id="82" name="Google Shape;82;p17"/>
          <p:cNvPicPr preferRelativeResize="0"/>
          <p:nvPr/>
        </p:nvPicPr>
        <p:blipFill>
          <a:blip r:embed="rId4">
            <a:alphaModFix/>
          </a:blip>
          <a:stretch>
            <a:fillRect/>
          </a:stretch>
        </p:blipFill>
        <p:spPr>
          <a:xfrm>
            <a:off x="5375996" y="445025"/>
            <a:ext cx="2004629" cy="1950200"/>
          </a:xfrm>
          <a:prstGeom prst="rect">
            <a:avLst/>
          </a:prstGeom>
          <a:noFill/>
          <a:ln>
            <a:noFill/>
          </a:ln>
        </p:spPr>
      </p:pic>
      <p:pic>
        <p:nvPicPr>
          <p:cNvPr id="83" name="Google Shape;83;p17"/>
          <p:cNvPicPr preferRelativeResize="0"/>
          <p:nvPr/>
        </p:nvPicPr>
        <p:blipFill>
          <a:blip r:embed="rId5">
            <a:alphaModFix/>
          </a:blip>
          <a:stretch>
            <a:fillRect/>
          </a:stretch>
        </p:blipFill>
        <p:spPr>
          <a:xfrm>
            <a:off x="4841975" y="2666898"/>
            <a:ext cx="3474479" cy="1950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solidFill>
                  <a:schemeClr val="lt1"/>
                </a:solidFill>
                <a:latin typeface="Caveat"/>
                <a:ea typeface="Caveat"/>
                <a:cs typeface="Caveat"/>
                <a:sym typeface="Caveat"/>
              </a:rPr>
              <a:t>Story Time</a:t>
            </a:r>
            <a:endParaRPr sz="4300">
              <a:solidFill>
                <a:schemeClr val="lt1"/>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 Up the Makey Makey</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Head to </a:t>
            </a:r>
            <a:r>
              <a:rPr lang="en" u="sng">
                <a:solidFill>
                  <a:schemeClr val="hlink"/>
                </a:solidFill>
                <a:hlinkClick r:id="rId3"/>
              </a:rPr>
              <a:t>https://scratch.mit.edu/</a:t>
            </a:r>
            <a:endParaRPr/>
          </a:p>
          <a:p>
            <a:pPr indent="-342900" lvl="0" marL="457200" rtl="0" algn="l">
              <a:spcBef>
                <a:spcPts val="0"/>
              </a:spcBef>
              <a:spcAft>
                <a:spcPts val="0"/>
              </a:spcAft>
              <a:buSzPts val="1800"/>
              <a:buChar char="●"/>
            </a:pPr>
            <a:r>
              <a:rPr lang="en"/>
              <a:t>Click on the “Create” button on the top left</a:t>
            </a:r>
            <a:endParaRPr/>
          </a:p>
          <a:p>
            <a:pPr indent="-342900" lvl="0" marL="457200" rtl="0" algn="l">
              <a:spcBef>
                <a:spcPts val="0"/>
              </a:spcBef>
              <a:spcAft>
                <a:spcPts val="0"/>
              </a:spcAft>
              <a:buSzPts val="1800"/>
              <a:buChar char="●"/>
            </a:pPr>
            <a:r>
              <a:rPr lang="en"/>
              <a:t>Click the “Add extension” button on the bottom left</a:t>
            </a:r>
            <a:endParaRPr/>
          </a:p>
        </p:txBody>
      </p:sp>
      <p:pic>
        <p:nvPicPr>
          <p:cNvPr id="95" name="Google Shape;95;p19"/>
          <p:cNvPicPr preferRelativeResize="0"/>
          <p:nvPr/>
        </p:nvPicPr>
        <p:blipFill>
          <a:blip r:embed="rId4">
            <a:alphaModFix/>
          </a:blip>
          <a:stretch>
            <a:fillRect/>
          </a:stretch>
        </p:blipFill>
        <p:spPr>
          <a:xfrm>
            <a:off x="311706" y="2353375"/>
            <a:ext cx="2894400" cy="2215500"/>
          </a:xfrm>
          <a:prstGeom prst="rect">
            <a:avLst/>
          </a:prstGeom>
          <a:noFill/>
          <a:ln>
            <a:noFill/>
          </a:ln>
        </p:spPr>
      </p:pic>
      <p:pic>
        <p:nvPicPr>
          <p:cNvPr id="96" name="Google Shape;96;p19"/>
          <p:cNvPicPr preferRelativeResize="0"/>
          <p:nvPr/>
        </p:nvPicPr>
        <p:blipFill>
          <a:blip r:embed="rId5">
            <a:alphaModFix/>
          </a:blip>
          <a:stretch>
            <a:fillRect/>
          </a:stretch>
        </p:blipFill>
        <p:spPr>
          <a:xfrm>
            <a:off x="3280924" y="2353375"/>
            <a:ext cx="2894400" cy="2207686"/>
          </a:xfrm>
          <a:prstGeom prst="rect">
            <a:avLst/>
          </a:prstGeom>
          <a:noFill/>
          <a:ln>
            <a:noFill/>
          </a:ln>
        </p:spPr>
      </p:pic>
      <p:pic>
        <p:nvPicPr>
          <p:cNvPr id="97" name="Google Shape;97;p19"/>
          <p:cNvPicPr preferRelativeResize="0"/>
          <p:nvPr/>
        </p:nvPicPr>
        <p:blipFill>
          <a:blip r:embed="rId6">
            <a:alphaModFix/>
          </a:blip>
          <a:stretch>
            <a:fillRect/>
          </a:stretch>
        </p:blipFill>
        <p:spPr>
          <a:xfrm>
            <a:off x="5936575" y="2605363"/>
            <a:ext cx="3305250" cy="1963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Downloading the Scratch File</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a:t>
            </a:r>
            <a:r>
              <a:rPr lang="en"/>
              <a:t>onedrive</a:t>
            </a:r>
            <a:r>
              <a:rPr lang="en"/>
              <a:t>, there is a folder named “On_Your_Own”, there are multiple folders that have a unique story</a:t>
            </a:r>
            <a:endParaRPr/>
          </a:p>
          <a:p>
            <a:pPr indent="0" lvl="0" marL="457200" rtl="0" algn="l">
              <a:spcBef>
                <a:spcPts val="120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311700" y="2207607"/>
            <a:ext cx="4911174" cy="1306125"/>
          </a:xfrm>
          <a:prstGeom prst="rect">
            <a:avLst/>
          </a:prstGeom>
          <a:noFill/>
          <a:ln>
            <a:noFill/>
          </a:ln>
        </p:spPr>
      </p:pic>
      <p:pic>
        <p:nvPicPr>
          <p:cNvPr id="105" name="Google Shape;105;p20"/>
          <p:cNvPicPr preferRelativeResize="0"/>
          <p:nvPr/>
        </p:nvPicPr>
        <p:blipFill>
          <a:blip r:embed="rId4">
            <a:alphaModFix/>
          </a:blip>
          <a:stretch>
            <a:fillRect/>
          </a:stretch>
        </p:blipFill>
        <p:spPr>
          <a:xfrm>
            <a:off x="5636444" y="1823794"/>
            <a:ext cx="2990676" cy="2073750"/>
          </a:xfrm>
          <a:prstGeom prst="rect">
            <a:avLst/>
          </a:prstGeom>
          <a:noFill/>
          <a:ln>
            <a:noFill/>
          </a:ln>
        </p:spPr>
      </p:pic>
      <p:pic>
        <p:nvPicPr>
          <p:cNvPr id="106" name="Google Shape;106;p20"/>
          <p:cNvPicPr preferRelativeResize="0"/>
          <p:nvPr/>
        </p:nvPicPr>
        <p:blipFill>
          <a:blip r:embed="rId5">
            <a:alphaModFix/>
          </a:blip>
          <a:stretch>
            <a:fillRect/>
          </a:stretch>
        </p:blipFill>
        <p:spPr>
          <a:xfrm>
            <a:off x="311699" y="3642700"/>
            <a:ext cx="4128526" cy="109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Setting Up the Scratch</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you load the scratch file from your computer (choose the file ending with .sb3), you will be able to play sounds from the makey makeys</a:t>
            </a:r>
            <a:endParaRPr/>
          </a:p>
          <a:p>
            <a:pPr indent="-342900" lvl="0" marL="457200" rtl="0" algn="l">
              <a:spcBef>
                <a:spcPts val="0"/>
              </a:spcBef>
              <a:spcAft>
                <a:spcPts val="0"/>
              </a:spcAft>
              <a:buSzPts val="1800"/>
              <a:buChar char="●"/>
            </a:pPr>
            <a:r>
              <a:rPr lang="en"/>
              <a:t>Now play around with makey makeys for a couple of minutes</a:t>
            </a:r>
            <a:endParaRPr/>
          </a:p>
        </p:txBody>
      </p:sp>
      <p:pic>
        <p:nvPicPr>
          <p:cNvPr id="113" name="Google Shape;113;p21"/>
          <p:cNvPicPr preferRelativeResize="0"/>
          <p:nvPr/>
        </p:nvPicPr>
        <p:blipFill>
          <a:blip r:embed="rId3">
            <a:alphaModFix/>
          </a:blip>
          <a:stretch>
            <a:fillRect/>
          </a:stretch>
        </p:blipFill>
        <p:spPr>
          <a:xfrm>
            <a:off x="311700" y="2535275"/>
            <a:ext cx="3104724" cy="2376499"/>
          </a:xfrm>
          <a:prstGeom prst="rect">
            <a:avLst/>
          </a:prstGeom>
          <a:noFill/>
          <a:ln>
            <a:noFill/>
          </a:ln>
        </p:spPr>
      </p:pic>
      <p:pic>
        <p:nvPicPr>
          <p:cNvPr id="114" name="Google Shape;114;p21"/>
          <p:cNvPicPr preferRelativeResize="0"/>
          <p:nvPr/>
        </p:nvPicPr>
        <p:blipFill>
          <a:blip r:embed="rId4">
            <a:alphaModFix/>
          </a:blip>
          <a:stretch>
            <a:fillRect/>
          </a:stretch>
        </p:blipFill>
        <p:spPr>
          <a:xfrm>
            <a:off x="3863655" y="2535274"/>
            <a:ext cx="4444669" cy="237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